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56" r:id="rId3"/>
    <p:sldId id="257" r:id="rId4"/>
    <p:sldId id="258" r:id="rId5"/>
    <p:sldId id="259" r:id="rId6"/>
    <p:sldId id="264" r:id="rId7"/>
    <p:sldId id="266" r:id="rId8"/>
    <p:sldId id="267" r:id="rId9"/>
    <p:sldId id="262" r:id="rId10"/>
    <p:sldId id="269" r:id="rId11"/>
    <p:sldId id="272" r:id="rId12"/>
    <p:sldId id="273" r:id="rId13"/>
    <p:sldId id="27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88" d="100"/>
          <a:sy n="88" d="100"/>
        </p:scale>
        <p:origin x="-235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555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03FBCC-8523-410C-B221-DF9AEF43009F}" type="datetimeFigureOut">
              <a:rPr lang="en-US" smtClean="0"/>
              <a:t>10/16/2021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7CCC8-F29D-4440-89C8-55D1BC53683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microsoft.com/office/2007/relationships/media" Target="../media/media1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5.mp3"/><Relationship Id="rId11" Type="http://schemas.openxmlformats.org/officeDocument/2006/relationships/image" Target="../media/image21.png"/><Relationship Id="rId5" Type="http://schemas.microsoft.com/office/2007/relationships/media" Target="../media/media5.mp3"/><Relationship Id="rId10" Type="http://schemas.openxmlformats.org/officeDocument/2006/relationships/image" Target="../media/image20.png"/><Relationship Id="rId4" Type="http://schemas.openxmlformats.org/officeDocument/2006/relationships/audio" Target="../media/media1.mp3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microsoft.com/office/2007/relationships/media" Target="../media/media5.mp3"/><Relationship Id="rId7" Type="http://schemas.openxmlformats.org/officeDocument/2006/relationships/image" Target="../media/image2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2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.png"/><Relationship Id="rId4" Type="http://schemas.openxmlformats.org/officeDocument/2006/relationships/audio" Target="../media/media5.mp3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image" Target="../media/image8.png"/><Relationship Id="rId3" Type="http://schemas.microsoft.com/office/2007/relationships/media" Target="../media/media2.mp3"/><Relationship Id="rId7" Type="http://schemas.openxmlformats.org/officeDocument/2006/relationships/slideLayout" Target="../slideLayouts/slideLayout4.xml"/><Relationship Id="rId12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6.png"/><Relationship Id="rId5" Type="http://schemas.microsoft.com/office/2007/relationships/media" Target="../media/media3.mp3"/><Relationship Id="rId10" Type="http://schemas.openxmlformats.org/officeDocument/2006/relationships/image" Target="../media/image5.png"/><Relationship Id="rId4" Type="http://schemas.openxmlformats.org/officeDocument/2006/relationships/audio" Target="../media/media2.mp3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8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microsoft.com/office/2007/relationships/media" Target="../media/media1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5.mp3"/><Relationship Id="rId11" Type="http://schemas.openxmlformats.org/officeDocument/2006/relationships/image" Target="../media/image18.png"/><Relationship Id="rId5" Type="http://schemas.microsoft.com/office/2007/relationships/media" Target="../media/media5.mp3"/><Relationship Id="rId10" Type="http://schemas.openxmlformats.org/officeDocument/2006/relationships/image" Target="../media/image8.png"/><Relationship Id="rId4" Type="http://schemas.openxmlformats.org/officeDocument/2006/relationships/audio" Target="../media/media1.mp3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68855" y="1383665"/>
            <a:ext cx="7593965" cy="1280160"/>
          </a:xfrm>
        </p:spPr>
        <p:txBody>
          <a:bodyPr>
            <a:normAutofit fontScale="90000"/>
          </a:bodyPr>
          <a:lstStyle/>
          <a:p>
            <a:r>
              <a:rPr lang="en-US" sz="5400" dirty="0">
                <a:latin typeface="HP001 4H" panose="020B0603050302020204" charset="0"/>
                <a:cs typeface="HP001 4H" panose="020B0603050302020204" charset="0"/>
              </a:rPr>
              <a:t/>
            </a:r>
            <a:br>
              <a:rPr lang="en-US" sz="5400" dirty="0">
                <a:latin typeface="HP001 4H" panose="020B0603050302020204" charset="0"/>
                <a:cs typeface="HP001 4H" panose="020B0603050302020204" charset="0"/>
              </a:rPr>
            </a:br>
            <a:r>
              <a:rPr lang="en-US" sz="5400" dirty="0">
                <a:latin typeface="HP001 4H" panose="020B0603050302020204" charset="0"/>
                <a:cs typeface="HP001 4H" panose="020B0603050302020204" charset="0"/>
              </a:rPr>
              <a:t/>
            </a:r>
            <a:br>
              <a:rPr lang="en-US" sz="5400" dirty="0">
                <a:latin typeface="HP001 4H" panose="020B0603050302020204" charset="0"/>
                <a:cs typeface="HP001 4H" panose="020B0603050302020204" charset="0"/>
              </a:rPr>
            </a:br>
            <a:r>
              <a:rPr lang="en-US" sz="4400" b="1" dirty="0">
                <a:solidFill>
                  <a:srgbClr val="FF0000"/>
                </a:solidFill>
                <a:latin typeface="HP001 4H" panose="020B0603050302020204" charset="0"/>
                <a:cs typeface="HP001 4H" panose="020B0603050302020204" charset="0"/>
              </a:rPr>
              <a:t>Trường Chuyên Biệt Quận 10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79345" y="2967990"/>
            <a:ext cx="7483475" cy="3024505"/>
          </a:xfrm>
        </p:spPr>
        <p:txBody>
          <a:bodyPr>
            <a:normAutofit lnSpcReduction="10000"/>
          </a:bodyPr>
          <a:lstStyle/>
          <a:p>
            <a:endParaRPr lang="en-US" sz="4400">
              <a:latin typeface="HP001 4H" panose="020B0603050302020204" charset="0"/>
              <a:cs typeface="HP001 4H" panose="020B0603050302020204" charset="0"/>
            </a:endParaRPr>
          </a:p>
          <a:p>
            <a:r>
              <a:rPr lang="en-US" sz="5400">
                <a:latin typeface="HP001 4H" panose="020B0603050302020204" charset="0"/>
                <a:cs typeface="HP001 4H" panose="020B0603050302020204" charset="0"/>
              </a:rPr>
              <a:t>Chào mừng các bạn đến với bài học </a:t>
            </a:r>
          </a:p>
          <a:p>
            <a:r>
              <a:rPr lang="en-US" sz="4400" b="1" u="sng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HP001 4H" panose="020B0603050302020204" charset="0"/>
                <a:cs typeface="HP001 4H" panose="020B0603050302020204" charset="0"/>
              </a:rPr>
              <a:t>Môn:</a:t>
            </a:r>
            <a:r>
              <a:rPr lang="en-US" sz="4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HP001 4H" panose="020B0603050302020204" charset="0"/>
                <a:cs typeface="HP001 4H" panose="020B0603050302020204" charset="0"/>
              </a:rPr>
              <a:t> Toán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7505" y="746125"/>
            <a:ext cx="8974455" cy="111633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1"/>
          <p:cNvSpPr>
            <a:spLocks noGrp="1"/>
          </p:cNvSpPr>
          <p:nvPr/>
        </p:nvSpPr>
        <p:spPr>
          <a:xfrm>
            <a:off x="1885315" y="604520"/>
            <a:ext cx="8902700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>
                <a:solidFill>
                  <a:srgbClr val="FF0000"/>
                </a:solidFill>
                <a:latin typeface="HP001 4H" panose="020B0603050302020204" charset="0"/>
                <a:cs typeface="HP001 4H" panose="020B0603050302020204" charset="0"/>
              </a:rPr>
              <a:t>Đồ vật nào có dạng hình tam giác ?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915" y="2171700"/>
            <a:ext cx="2705100" cy="27051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495" y="1930400"/>
            <a:ext cx="3180715" cy="318071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300" y="1862455"/>
            <a:ext cx="2699385" cy="2699385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1885315" y="5360670"/>
            <a:ext cx="2181860" cy="68643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cái dĩa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649220" y="4561840"/>
            <a:ext cx="723900" cy="58928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a</a:t>
            </a:r>
          </a:p>
        </p:txBody>
      </p:sp>
      <p:pic>
        <p:nvPicPr>
          <p:cNvPr id="11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654050" y="250825"/>
            <a:ext cx="495300" cy="495300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5695950" y="4771390"/>
            <a:ext cx="800100" cy="58928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42535" y="5360670"/>
            <a:ext cx="2181860" cy="68643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cờ</a:t>
            </a:r>
          </a:p>
        </p:txBody>
      </p:sp>
      <p:pic>
        <p:nvPicPr>
          <p:cNvPr id="14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654050" y="1056640"/>
            <a:ext cx="495300" cy="4953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8938260" y="4669790"/>
            <a:ext cx="800100" cy="58928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c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664450" y="5360670"/>
            <a:ext cx="2936875" cy="68643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cánh cửa</a:t>
            </a:r>
          </a:p>
        </p:txBody>
      </p:sp>
      <p:pic>
        <p:nvPicPr>
          <p:cNvPr id="17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654050" y="1930400"/>
            <a:ext cx="495300" cy="495300"/>
          </a:xfrm>
          <a:prstGeom prst="rect">
            <a:avLst/>
          </a:prstGeom>
        </p:spPr>
      </p:pic>
      <p:sp>
        <p:nvSpPr>
          <p:cNvPr id="18" name="Oval 17"/>
          <p:cNvSpPr/>
          <p:nvPr/>
        </p:nvSpPr>
        <p:spPr>
          <a:xfrm>
            <a:off x="89535" y="926465"/>
            <a:ext cx="1290320" cy="12452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297180" y="1130300"/>
            <a:ext cx="874395" cy="8382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Âm thanh đồng hồ 10s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654050" y="2533650"/>
            <a:ext cx="495300" cy="495300"/>
          </a:xfrm>
          <a:prstGeom prst="rect">
            <a:avLst/>
          </a:prstGeom>
        </p:spPr>
      </p:pic>
      <p:pic>
        <p:nvPicPr>
          <p:cNvPr id="23" name="âm trả lời đúng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654050" y="318135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repeatCount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2" dur="14837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8" dur="7704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9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99000">
                <p:cTn id="9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97000">
                <p:cTn id="9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100000">
                <p:cTn id="9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100000">
                <p:cTn id="9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/>
      <p:bldP spid="5" grpId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2" grpId="0" bldLvl="0" animBg="1"/>
      <p:bldP spid="12" grpId="1" animBg="1"/>
      <p:bldP spid="13" grpId="0" bldLvl="0" animBg="1"/>
      <p:bldP spid="13" grpId="1" animBg="1"/>
      <p:bldP spid="15" grpId="0" bldLvl="0" animBg="1"/>
      <p:bldP spid="15" grpId="1" animBg="1"/>
      <p:bldP spid="15" grpId="2" animBg="1"/>
      <p:bldP spid="16" grpId="0" bldLvl="0" animBg="1"/>
      <p:bldP spid="16" grpId="1" animBg="1"/>
      <p:bldP spid="16" grpId="2" animBg="1"/>
      <p:bldP spid="18" grpId="0" animBg="1"/>
      <p:bldP spid="18" grpId="1" animBg="1"/>
      <p:bldP spid="20" grpId="0" animBg="1"/>
      <p:bldP spid="2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1"/>
          <p:cNvSpPr>
            <a:spLocks noGrp="1"/>
          </p:cNvSpPr>
          <p:nvPr/>
        </p:nvSpPr>
        <p:spPr>
          <a:xfrm>
            <a:off x="1250315" y="365125"/>
            <a:ext cx="9956165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>
                <a:solidFill>
                  <a:srgbClr val="FF0000"/>
                </a:solidFill>
                <a:latin typeface="HP001 4H" panose="020B0603050302020204" charset="0"/>
                <a:cs typeface="HP001 4H" panose="020B0603050302020204" charset="0"/>
              </a:rPr>
              <a:t>Đồ vật nào có dạng hình chữ nhật?</a:t>
            </a:r>
          </a:p>
        </p:txBody>
      </p:sp>
      <p:pic>
        <p:nvPicPr>
          <p:cNvPr id="1044" name="Picture 20" descr="Notebook — Hunter Green– Appointed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9" t="15218" r="16249" b="15243"/>
          <a:stretch>
            <a:fillRect/>
          </a:stretch>
        </p:blipFill>
        <p:spPr bwMode="auto">
          <a:xfrm>
            <a:off x="1470660" y="2066925"/>
            <a:ext cx="2183130" cy="3209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1993265" y="5130800"/>
            <a:ext cx="965200" cy="7493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a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371600" y="5981065"/>
            <a:ext cx="2552700" cy="7620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quyển sổ</a:t>
            </a:r>
          </a:p>
        </p:txBody>
      </p:sp>
      <p:pic>
        <p:nvPicPr>
          <p:cNvPr id="1030" name="Picture 6" descr="Orange Slice PNG Clip Art Image | Gallery Yopriceville - High-Quality  Images and Transparent PNG Free Clipar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480" y="2233295"/>
            <a:ext cx="2573655" cy="258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6042025" y="4819015"/>
            <a:ext cx="965200" cy="7493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902200" y="5740400"/>
            <a:ext cx="3363595" cy="7620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miếng cam</a:t>
            </a:r>
          </a:p>
        </p:txBody>
      </p:sp>
      <p:pic>
        <p:nvPicPr>
          <p:cNvPr id="22" name="Content Placeholder 21"/>
          <p:cNvPicPr>
            <a:picLocks noGrp="1" noChangeAspect="1"/>
          </p:cNvPicPr>
          <p:nvPr>
            <p:ph idx="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0000">
            <a:off x="8557260" y="1570355"/>
            <a:ext cx="3552190" cy="3398520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10055860" y="4381500"/>
            <a:ext cx="965200" cy="7493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c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954135" y="5276215"/>
            <a:ext cx="2691130" cy="7620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bức tranh</a:t>
            </a:r>
          </a:p>
        </p:txBody>
      </p:sp>
      <p:sp>
        <p:nvSpPr>
          <p:cNvPr id="14" name="Oval 13"/>
          <p:cNvSpPr/>
          <p:nvPr/>
        </p:nvSpPr>
        <p:spPr>
          <a:xfrm>
            <a:off x="408940" y="1000760"/>
            <a:ext cx="1257300" cy="123253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69595" y="1174115"/>
            <a:ext cx="935355" cy="89281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Âm thanh đồng hồ 10s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666750" y="365125"/>
            <a:ext cx="495300" cy="495300"/>
          </a:xfrm>
          <a:prstGeom prst="rect">
            <a:avLst/>
          </a:prstGeom>
        </p:spPr>
      </p:pic>
      <p:pic>
        <p:nvPicPr>
          <p:cNvPr id="17" name="âm trả lời đúng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666750" y="1571625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repeatCount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4" dur="1483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80" dur="770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0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100000">
                <p:cTn id="10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6" grpId="0"/>
      <p:bldP spid="6" grpId="1"/>
      <p:bldP spid="7" grpId="0" animBg="1"/>
      <p:bldP spid="7" grpId="1" animBg="1"/>
      <p:bldP spid="8" grpId="0" animBg="1"/>
      <p:bldP spid="8" grpId="1" animBg="1"/>
      <p:bldP spid="9" grpId="0" bldLvl="0" animBg="1"/>
      <p:bldP spid="9" grpId="1" animBg="1"/>
      <p:bldP spid="9" grpId="2" animBg="1"/>
      <p:bldP spid="10" grpId="0" bldLvl="0" animBg="1"/>
      <p:bldP spid="10" grpId="1" animBg="1"/>
      <p:bldP spid="10" grpId="2" animBg="1"/>
      <p:bldP spid="11" grpId="0" bldLvl="0" animBg="1"/>
      <p:bldP spid="11" grpId="1" animBg="1"/>
      <p:bldP spid="11" grpId="2" animBg="1"/>
      <p:bldP spid="13" grpId="0" bldLvl="0" animBg="1"/>
      <p:bldP spid="13" grpId="1" animBg="1"/>
      <p:bldP spid="13" grpId="2" animBg="1"/>
      <p:bldP spid="14" grpId="0" animBg="1"/>
      <p:bldP spid="14" grpId="1" animBg="1"/>
      <p:bldP spid="15" grpId="0" animBg="1"/>
      <p:bldP spid="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 l="-11000" t="-12000" r="-11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7200" b="1">
                <a:latin typeface="HP001 4H" panose="020B0603050302020204" charset="0"/>
                <a:cs typeface="HP001 4H" panose="020B0603050302020204" charset="0"/>
              </a:rPr>
              <a:t>Cảm ơn tất cả các bạn</a:t>
            </a:r>
          </a:p>
          <a:p>
            <a:pPr marL="0" indent="0" algn="ctr">
              <a:buNone/>
            </a:pPr>
            <a:endParaRPr lang="en-US" sz="7200" b="1">
              <a:latin typeface="HP001 4H" panose="020B0603050302020204" charset="0"/>
              <a:cs typeface="HP001 4H" panose="020B0603050302020204" charset="0"/>
            </a:endParaRPr>
          </a:p>
          <a:p>
            <a:pPr marL="0" indent="0" algn="ctr">
              <a:buNone/>
            </a:pPr>
            <a:r>
              <a:rPr lang="en-US" sz="7200" b="1">
                <a:latin typeface="HP001 4H" panose="020B0603050302020204" charset="0"/>
                <a:cs typeface="HP001 4H" panose="020B0603050302020204" charset="0"/>
              </a:rPr>
              <a:t>Hẹn gặp lại ở tiết học sau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85410" cy="136525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>
                <a:latin typeface="HP001 4H" panose="020B0603050302020204" charset="0"/>
                <a:cs typeface="HP001 4H" panose="020B0603050302020204" charset="0"/>
              </a:rPr>
              <a:t/>
            </a:r>
            <a:br>
              <a:rPr lang="en-US" sz="9600">
                <a:latin typeface="HP001 4H" panose="020B0603050302020204" charset="0"/>
                <a:cs typeface="HP001 4H" panose="020B0603050302020204" charset="0"/>
              </a:rPr>
            </a:br>
            <a:r>
              <a:rPr lang="en-US" sz="9600">
                <a:latin typeface="HP001 4H" panose="020B0603050302020204" charset="0"/>
                <a:cs typeface="HP001 4H" panose="020B0603050302020204" charset="0"/>
              </a:rPr>
              <a:t>Bài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84775" cy="3736975"/>
          </a:xfrm>
        </p:spPr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lang="en-US"/>
              <a:t> </a:t>
            </a:r>
          </a:p>
          <a:p>
            <a:pPr marL="0" indent="0" algn="ctr">
              <a:buNone/>
            </a:pPr>
            <a:r>
              <a:rPr lang="en-US" sz="4800" b="1">
                <a:latin typeface="HP001 4H" panose="020B0603050302020204" charset="0"/>
                <a:cs typeface="HP001 4H" panose="020B0603050302020204" charset="0"/>
              </a:rPr>
              <a:t>Hình tam giác</a:t>
            </a:r>
          </a:p>
          <a:p>
            <a:pPr marL="0" indent="0" algn="ctr">
              <a:buNone/>
            </a:pPr>
            <a:r>
              <a:rPr lang="en-US" sz="4800" b="1">
                <a:latin typeface="HP001 4H" panose="020B0603050302020204" charset="0"/>
                <a:cs typeface="HP001 4H" panose="020B0603050302020204" charset="0"/>
              </a:rPr>
              <a:t>-</a:t>
            </a:r>
          </a:p>
          <a:p>
            <a:pPr marL="0" indent="0" algn="ctr">
              <a:buNone/>
            </a:pPr>
            <a:r>
              <a:rPr lang="en-US" sz="4800" b="1">
                <a:latin typeface="HP001 4H" panose="020B0603050302020204" charset="0"/>
                <a:cs typeface="HP001 4H" panose="020B0603050302020204" charset="0"/>
              </a:rPr>
              <a:t>  Hình chữ nhật</a:t>
            </a:r>
          </a:p>
          <a:p>
            <a:pPr marL="0" indent="0" algn="ctr">
              <a:buNone/>
            </a:pPr>
            <a:endParaRPr lang="en-US" sz="4800" b="1">
              <a:latin typeface="HP001 4H" panose="020B0603050302020204" charset="0"/>
              <a:cs typeface="HP001 4H" panose="020B0603050302020204" charset="0"/>
            </a:endParaRPr>
          </a:p>
          <a:p>
            <a:pPr marL="0" indent="0" algn="ctr">
              <a:buNone/>
            </a:pPr>
            <a:r>
              <a:rPr lang="en-US" sz="3600" b="1" i="1">
                <a:latin typeface="HP001 4H" panose="020B0603050302020204" charset="0"/>
                <a:cs typeface="HP001 4H" panose="020B0603050302020204" charset="0"/>
              </a:rPr>
              <a:t>Gv: Lê Thị Lan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                                 </a:t>
            </a:r>
            <a:r>
              <a:rPr lang="en-US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SIÊU TRÍ NHỚ</a:t>
            </a:r>
          </a:p>
        </p:txBody>
      </p:sp>
      <p:sp>
        <p:nvSpPr>
          <p:cNvPr id="5" name="Oval Callout 4"/>
          <p:cNvSpPr/>
          <p:nvPr/>
        </p:nvSpPr>
        <p:spPr>
          <a:xfrm>
            <a:off x="1713865" y="364490"/>
            <a:ext cx="1871980" cy="1326515"/>
          </a:xfrm>
          <a:prstGeom prst="wedgeEllipseCallout">
            <a:avLst>
              <a:gd name="adj1" fmla="val 85176"/>
              <a:gd name="adj2" fmla="val 64983"/>
            </a:avLst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Khởi động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055" y="1955800"/>
            <a:ext cx="1805305" cy="1805305"/>
          </a:xfrm>
          <a:prstGeom prst="rect">
            <a:avLst/>
          </a:prstGeom>
        </p:spPr>
      </p:pic>
      <p:pic>
        <p:nvPicPr>
          <p:cNvPr id="22" name="Content Placeholder 21"/>
          <p:cNvPicPr>
            <a:picLocks noGrp="1" noChangeAspect="1"/>
          </p:cNvPicPr>
          <p:nvPr>
            <p:ph sz="half" idx="2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0000">
            <a:off x="3729990" y="3975735"/>
            <a:ext cx="2153285" cy="21532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405" y="2026285"/>
            <a:ext cx="1437640" cy="1437640"/>
          </a:xfrm>
          <a:prstGeom prst="rect">
            <a:avLst/>
          </a:prstGeom>
        </p:spPr>
      </p:pic>
      <p:pic>
        <p:nvPicPr>
          <p:cNvPr id="7" name="Content Placeholder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84985" y="4381500"/>
            <a:ext cx="1730375" cy="1802765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6367145" y="1348105"/>
            <a:ext cx="4342765" cy="2286635"/>
          </a:xfrm>
          <a:prstGeom prst="roundRect">
            <a:avLst/>
          </a:prstGeom>
          <a:noFill/>
          <a:ln w="57150"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6367145" y="4381500"/>
            <a:ext cx="4342765" cy="2045335"/>
          </a:xfrm>
          <a:prstGeom prst="roundRect">
            <a:avLst/>
          </a:prstGeom>
          <a:noFill/>
          <a:ln w="57150"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7455535" y="1348105"/>
            <a:ext cx="2105660" cy="54864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HÌNH TRÒN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455535" y="4381500"/>
            <a:ext cx="2336800" cy="54864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HÌNH VUÔNG</a:t>
            </a:r>
          </a:p>
        </p:txBody>
      </p:sp>
      <p:sp>
        <p:nvSpPr>
          <p:cNvPr id="13" name="Oval 12"/>
          <p:cNvSpPr/>
          <p:nvPr/>
        </p:nvSpPr>
        <p:spPr>
          <a:xfrm>
            <a:off x="130175" y="1141095"/>
            <a:ext cx="1118235" cy="112712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02260" y="1348105"/>
            <a:ext cx="755015" cy="7391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Âm thanh đồng hồ 10s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60120" y="484505"/>
            <a:ext cx="621030" cy="736600"/>
          </a:xfrm>
          <a:prstGeom prst="rect">
            <a:avLst/>
          </a:prstGeom>
        </p:spPr>
      </p:pic>
      <p:pic>
        <p:nvPicPr>
          <p:cNvPr id="16" name="Tieng-ting-www_nhacchuongvui_com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834390" y="1772920"/>
            <a:ext cx="495300" cy="495300"/>
          </a:xfrm>
          <a:prstGeom prst="rect">
            <a:avLst/>
          </a:prstGeom>
        </p:spPr>
      </p:pic>
      <p:pic>
        <p:nvPicPr>
          <p:cNvPr id="17" name="Tieng-ting-www_nhacchuongvui_com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834390" y="2611120"/>
            <a:ext cx="495300" cy="495300"/>
          </a:xfrm>
          <a:prstGeom prst="rect">
            <a:avLst/>
          </a:prstGeom>
        </p:spPr>
      </p:pic>
      <p:pic>
        <p:nvPicPr>
          <p:cNvPr id="18" name="Tieng-ting-www_nhacchuongvui_com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834390" y="3181350"/>
            <a:ext cx="495300" cy="495300"/>
          </a:xfrm>
          <a:prstGeom prst="rect">
            <a:avLst/>
          </a:prstGeom>
        </p:spPr>
      </p:pic>
      <p:pic>
        <p:nvPicPr>
          <p:cNvPr id="19" name="Tieng-ting-www_nhacchuongvui_com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754380" y="3761105"/>
            <a:ext cx="495300" cy="495300"/>
          </a:xfrm>
          <a:prstGeom prst="rect">
            <a:avLst/>
          </a:prstGeom>
        </p:spPr>
      </p:pic>
      <p:pic>
        <p:nvPicPr>
          <p:cNvPr id="20" name="Tieng-tinh-tinh-www_nhacchuongvui_com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834390" y="4256405"/>
            <a:ext cx="495300" cy="495300"/>
          </a:xfrm>
          <a:prstGeom prst="rect">
            <a:avLst/>
          </a:prstGeom>
        </p:spPr>
      </p:pic>
      <p:pic>
        <p:nvPicPr>
          <p:cNvPr id="21" name="Tieng-tinh-tinh-www_nhacchuongvui_com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834390" y="4751705"/>
            <a:ext cx="495300" cy="495300"/>
          </a:xfrm>
          <a:prstGeom prst="rect">
            <a:avLst/>
          </a:prstGeom>
        </p:spPr>
      </p:pic>
      <p:pic>
        <p:nvPicPr>
          <p:cNvPr id="23" name="Tieng-tinh-tinh-www_nhacchuongvui_com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897255" y="5391785"/>
            <a:ext cx="495300" cy="495300"/>
          </a:xfrm>
          <a:prstGeom prst="rect">
            <a:avLst/>
          </a:prstGeom>
        </p:spPr>
      </p:pic>
      <p:pic>
        <p:nvPicPr>
          <p:cNvPr id="24" name="Tieng-tinh-tinh-www_nhacchuongvui_com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834390" y="5931535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repeatCount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2" dur="1483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1" presetClass="exit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1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25156 -0.020741 " pathEditMode="relative" rAng="0" ptsTypes="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792 -0.066111 L 0.556198 -0.381944 " pathEditMode="relative" rAng="0" ptsTypes="">
                                      <p:cBhvr>
                                        <p:cTn id="10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00" y="-1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20625 0.095370 " pathEditMode="relative" rAng="0" ptsTypes="">
                                      <p:cBhvr>
                                        <p:cTn id="11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948 -0.020648 L 0.560938 0.409444 " pathEditMode="relative" rAng="0" ptsTypes="">
                                      <p:cBhvr>
                                        <p:cTn id="1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00" y="2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9000">
                <p:cTn id="11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100000">
                <p:cTn id="11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91000">
                <p:cTn id="11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100000">
                <p:cTn id="11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100000">
                <p:cTn id="120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100000">
                <p:cTn id="12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>
                <p:cTn id="12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>
                <p:cTn id="12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>
                <p:cTn id="12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2" grpId="0"/>
      <p:bldP spid="2" grpId="1"/>
      <p:bldP spid="5" grpId="0" bldLvl="0" animBg="1"/>
      <p:bldP spid="5" grpId="1" animBg="1"/>
      <p:bldP spid="9" grpId="0" bldLvl="0" animBg="1"/>
      <p:bldP spid="9" grpId="1" animBg="1"/>
      <p:bldP spid="10" grpId="0" bldLvl="0" animBg="1"/>
      <p:bldP spid="10" grpId="1" animBg="1"/>
      <p:bldP spid="11" grpId="0" animBg="1"/>
      <p:bldP spid="11" grpId="1" animBg="1"/>
      <p:bldP spid="12" grpId="0" bldLvl="0" animBg="1"/>
      <p:bldP spid="12" grpId="1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2330" y="668655"/>
            <a:ext cx="8002905" cy="102235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2330" y="1727200"/>
            <a:ext cx="8091805" cy="4450080"/>
          </a:xfrm>
        </p:spPr>
        <p:txBody>
          <a:bodyPr/>
          <a:lstStyle/>
          <a:p>
            <a:pPr marL="0" indent="0">
              <a:buNone/>
            </a:pPr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2259965" y="668655"/>
            <a:ext cx="4914265" cy="105854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KHÁM PHÁ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2130425" y="1818640"/>
            <a:ext cx="3660775" cy="3944506"/>
            <a:chOff x="5951848" y="345416"/>
            <a:chExt cx="2088174" cy="1968978"/>
          </a:xfrm>
        </p:grpSpPr>
        <p:pic>
          <p:nvPicPr>
            <p:cNvPr id="38" name="Picture 10" descr="Các loại biển báo khi tham gia giao thông nhất định phải biết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37" t="53346" r="32719" b="-118"/>
            <a:stretch>
              <a:fillRect/>
            </a:stretch>
          </p:blipFill>
          <p:spPr bwMode="auto">
            <a:xfrm>
              <a:off x="6028712" y="345416"/>
              <a:ext cx="1934447" cy="1688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TextBox 46"/>
            <p:cNvSpPr txBox="1"/>
            <p:nvPr/>
          </p:nvSpPr>
          <p:spPr>
            <a:xfrm>
              <a:off x="5951848" y="2130550"/>
              <a:ext cx="2088174" cy="183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err="1" smtClean="0">
                  <a:solidFill>
                    <a:schemeClr val="bg2">
                      <a:lumMod val="50000"/>
                    </a:schemeClr>
                  </a:solidFill>
                </a:rPr>
                <a:t>Biển</a:t>
              </a:r>
              <a:r>
                <a:rPr lang="en-GB" dirty="0" smtClean="0">
                  <a:solidFill>
                    <a:schemeClr val="bg2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bg2">
                      <a:lumMod val="50000"/>
                    </a:schemeClr>
                  </a:solidFill>
                </a:rPr>
                <a:t>báo</a:t>
              </a:r>
              <a:r>
                <a:rPr lang="en-GB" dirty="0" smtClean="0">
                  <a:solidFill>
                    <a:schemeClr val="bg2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bg2">
                      <a:lumMod val="50000"/>
                    </a:schemeClr>
                  </a:solidFill>
                </a:rPr>
                <a:t>nguy</a:t>
              </a:r>
              <a:r>
                <a:rPr lang="en-GB" dirty="0" smtClean="0">
                  <a:solidFill>
                    <a:schemeClr val="bg2">
                      <a:lumMod val="50000"/>
                    </a:schemeClr>
                  </a:solidFill>
                </a:rPr>
                <a:t> </a:t>
              </a:r>
              <a:r>
                <a:rPr lang="en-GB" dirty="0" err="1" smtClean="0">
                  <a:solidFill>
                    <a:schemeClr val="bg2">
                      <a:lumMod val="50000"/>
                    </a:schemeClr>
                  </a:solidFill>
                </a:rPr>
                <a:t>hiểm</a:t>
              </a:r>
              <a:endParaRPr lang="en-GB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5" name="Flowchart: Extract 4"/>
          <p:cNvSpPr/>
          <p:nvPr/>
        </p:nvSpPr>
        <p:spPr>
          <a:xfrm>
            <a:off x="6108065" y="1726565"/>
            <a:ext cx="4027170" cy="3366135"/>
          </a:xfrm>
          <a:prstGeom prst="flowChartExtract">
            <a:avLst/>
          </a:prstGeom>
          <a:ln w="762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412865" y="5295900"/>
            <a:ext cx="3378835" cy="8382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hình tam giác</a:t>
            </a:r>
          </a:p>
        </p:txBody>
      </p:sp>
      <p:pic>
        <p:nvPicPr>
          <p:cNvPr id="7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65480" y="173355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2" dur="34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3000">
                <p:cTn id="4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6" grpId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2330" y="668655"/>
            <a:ext cx="8002905" cy="311150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2330" y="1727200"/>
            <a:ext cx="8091805" cy="4450080"/>
          </a:xfrm>
        </p:spPr>
        <p:txBody>
          <a:bodyPr/>
          <a:lstStyle/>
          <a:p>
            <a:pPr marL="0" indent="0">
              <a:buNone/>
            </a:pPr>
            <a:endParaRPr lang="en-US"/>
          </a:p>
        </p:txBody>
      </p:sp>
      <p:sp>
        <p:nvSpPr>
          <p:cNvPr id="5" name="Flowchart: Extract 4"/>
          <p:cNvSpPr/>
          <p:nvPr/>
        </p:nvSpPr>
        <p:spPr>
          <a:xfrm>
            <a:off x="2870200" y="1163320"/>
            <a:ext cx="4445635" cy="3949065"/>
          </a:xfrm>
          <a:prstGeom prst="flowChartExtract">
            <a:avLst/>
          </a:prstGeom>
          <a:ln w="762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544435" y="3342640"/>
            <a:ext cx="2590800" cy="11430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hình tam giác</a:t>
            </a:r>
          </a:p>
        </p:txBody>
      </p:sp>
      <p:pic>
        <p:nvPicPr>
          <p:cNvPr id="7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65480" y="173355"/>
            <a:ext cx="495300" cy="49530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H="1">
            <a:off x="2676525" y="1130300"/>
            <a:ext cx="2312035" cy="396240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187950" y="1111250"/>
            <a:ext cx="2251075" cy="393065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943225" y="5245735"/>
            <a:ext cx="4359275" cy="37465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3108960" y="2210435"/>
            <a:ext cx="838200" cy="83693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99835" y="2121535"/>
            <a:ext cx="838200" cy="83693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349750" y="5283200"/>
            <a:ext cx="838200" cy="83693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>
                <a:solidFill>
                  <a:srgbClr val="FF0000"/>
                </a:solidFill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3000">
                <p:cTn id="4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bldLvl="0" animBg="1"/>
      <p:bldP spid="5" grpId="1" animBg="1"/>
      <p:bldP spid="5" grpId="2" bldLvl="0" animBg="1"/>
      <p:bldP spid="6" grpId="0" bldLvl="0" animBg="1"/>
      <p:bldP spid="6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225550" y="1115695"/>
            <a:ext cx="3465830" cy="563562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839460" y="1474470"/>
            <a:ext cx="2456180" cy="49180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16280" y="133985"/>
            <a:ext cx="495300" cy="4953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8405495" y="2881630"/>
            <a:ext cx="3037205" cy="132270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hình chữ nhật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54990"/>
            <a:ext cx="10515600" cy="113601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55625"/>
            <a:ext cx="10515600" cy="5621655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842895" y="1058545"/>
            <a:ext cx="2456180" cy="48298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ounded Rectangle 3"/>
          <p:cNvSpPr/>
          <p:nvPr/>
        </p:nvSpPr>
        <p:spPr>
          <a:xfrm>
            <a:off x="7503160" y="2932430"/>
            <a:ext cx="3037205" cy="132270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hình chữ nhật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821940" y="926465"/>
            <a:ext cx="2477135" cy="1270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3639185" y="317500"/>
            <a:ext cx="863600" cy="62166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</a:p>
        </p:txBody>
      </p:sp>
      <p:pic>
        <p:nvPicPr>
          <p:cNvPr id="7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54380" y="1195705"/>
            <a:ext cx="495300" cy="49530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2720975" y="1104900"/>
            <a:ext cx="25400" cy="477520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1758950" y="2641600"/>
            <a:ext cx="863600" cy="62166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</a:p>
        </p:txBody>
      </p:sp>
      <p:pic>
        <p:nvPicPr>
          <p:cNvPr id="10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54380" y="1962785"/>
            <a:ext cx="495300" cy="49530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 flipH="1" flipV="1">
            <a:off x="5401310" y="1143000"/>
            <a:ext cx="12700" cy="472440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5505450" y="2458085"/>
            <a:ext cx="863600" cy="62166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</a:p>
        </p:txBody>
      </p:sp>
      <p:pic>
        <p:nvPicPr>
          <p:cNvPr id="13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54380" y="2767965"/>
            <a:ext cx="495300" cy="495300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2873375" y="6019800"/>
            <a:ext cx="2375535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3791585" y="6019800"/>
            <a:ext cx="863600" cy="62166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</a:p>
        </p:txBody>
      </p:sp>
      <p:pic>
        <p:nvPicPr>
          <p:cNvPr id="17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54380" y="3550285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4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100000">
                <p:cTn id="4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100000">
                <p:cTn id="4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100000">
                <p:cTn id="4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4" grpId="1" animBg="1"/>
      <p:bldP spid="4" grpId="0" bldLvl="0" animBg="1"/>
      <p:bldP spid="4" grpId="1" animBg="1"/>
      <p:bldP spid="6" grpId="0" animBg="1"/>
      <p:bldP spid="6" grpId="1" animBg="1"/>
      <p:bldP spid="9" grpId="0" bldLvl="0" animBg="1"/>
      <p:bldP spid="9" grpId="1" animBg="1"/>
      <p:bldP spid="12" grpId="0" bldLvl="0" animBg="1"/>
      <p:bldP spid="12" grpId="1" animBg="1"/>
      <p:bldP spid="16" grpId="0" bldLvl="0" animBg="1"/>
      <p:bldP spid="1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1744980" y="2218690"/>
            <a:ext cx="5181600" cy="4724400"/>
          </a:xfrm>
        </p:spPr>
        <p:txBody>
          <a:bodyPr>
            <a:normAutofit lnSpcReduction="20000"/>
          </a:bodyPr>
          <a:lstStyle/>
          <a:p>
            <a:pPr marL="0" indent="0">
              <a:buNone/>
            </a:pPr>
            <a:endParaRPr lang="en-US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sz="9600">
                <a:solidFill>
                  <a:srgbClr val="FF0000"/>
                </a:solidFill>
                <a:latin typeface="HP001 4H" panose="020B0603050302020204" charset="0"/>
                <a:cs typeface="HP001 4H" panose="020B0603050302020204" charset="0"/>
              </a:rPr>
              <a:t>Rung</a:t>
            </a:r>
          </a:p>
          <a:p>
            <a:pPr marL="0" indent="0" algn="ctr">
              <a:buNone/>
            </a:pPr>
            <a:r>
              <a:rPr lang="en-US" sz="9600">
                <a:solidFill>
                  <a:srgbClr val="FF0000"/>
                </a:solidFill>
                <a:latin typeface="HP001 4H" panose="020B0603050302020204" charset="0"/>
                <a:cs typeface="HP001 4H" panose="020B0603050302020204" charset="0"/>
              </a:rPr>
              <a:t>chuông</a:t>
            </a:r>
          </a:p>
          <a:p>
            <a:pPr marL="0" indent="0" algn="ctr">
              <a:buNone/>
            </a:pPr>
            <a:r>
              <a:rPr lang="en-US" sz="9600">
                <a:solidFill>
                  <a:srgbClr val="FF0000"/>
                </a:solidFill>
                <a:latin typeface="HP001 4H" panose="020B0603050302020204" charset="0"/>
                <a:cs typeface="HP001 4H" panose="020B0603050302020204" charset="0"/>
              </a:rPr>
              <a:t> vàng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0000">
            <a:off x="6537960" y="1543685"/>
            <a:ext cx="4389755" cy="4351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Tieng-chuong-reo-vao-lop-www_tiengdong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36395" y="101473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2" dur="51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build="p"/>
      <p:bldP spid="6" grpI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8"/>
          <a:stretch>
            <a:fillRect l="-11000" t="-12000" r="-11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786745" cy="1325880"/>
          </a:xfrm>
        </p:spPr>
        <p:txBody>
          <a:bodyPr>
            <a:normAutofit fontScale="90000"/>
          </a:bodyPr>
          <a:lstStyle/>
          <a:p>
            <a:r>
              <a:rPr lang="en-US" sz="5400" b="1">
                <a:solidFill>
                  <a:srgbClr val="FF0000"/>
                </a:solidFill>
                <a:latin typeface="HP001 4H" panose="020B0603050302020204" charset="0"/>
                <a:cs typeface="HP001 4H" panose="020B0603050302020204" charset="0"/>
              </a:rPr>
              <a:t>Đồ vật nào có dạng hình tam giác ?</a:t>
            </a:r>
          </a:p>
        </p:txBody>
      </p:sp>
      <p:pic>
        <p:nvPicPr>
          <p:cNvPr id="23" name="Content Placeholder 22"/>
          <p:cNvPicPr>
            <a:picLocks noGrp="1" noChangeAspect="1"/>
          </p:cNvPicPr>
          <p:nvPr>
            <p:ph idx="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40" y="2648585"/>
            <a:ext cx="2645410" cy="2950210"/>
          </a:xfrm>
          <a:prstGeom prst="rect">
            <a:avLst/>
          </a:prstGeom>
        </p:spPr>
      </p:pic>
      <p:sp>
        <p:nvSpPr>
          <p:cNvPr id="4" name="Rectangles 3"/>
          <p:cNvSpPr/>
          <p:nvPr/>
        </p:nvSpPr>
        <p:spPr>
          <a:xfrm>
            <a:off x="685165" y="5841365"/>
            <a:ext cx="234696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biển báo</a:t>
            </a:r>
          </a:p>
        </p:txBody>
      </p:sp>
      <p:sp>
        <p:nvSpPr>
          <p:cNvPr id="5" name="Rectangles 4"/>
          <p:cNvSpPr/>
          <p:nvPr/>
        </p:nvSpPr>
        <p:spPr>
          <a:xfrm>
            <a:off x="1374775" y="5222240"/>
            <a:ext cx="967105" cy="766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a</a:t>
            </a:r>
          </a:p>
        </p:txBody>
      </p:sp>
      <p:pic>
        <p:nvPicPr>
          <p:cNvPr id="6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627380" y="365125"/>
            <a:ext cx="495300" cy="4953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225" y="2386330"/>
            <a:ext cx="2994025" cy="2764790"/>
          </a:xfrm>
          <a:prstGeom prst="rect">
            <a:avLst/>
          </a:prstGeom>
        </p:spPr>
      </p:pic>
      <p:sp>
        <p:nvSpPr>
          <p:cNvPr id="7" name="Rectangles 6"/>
          <p:cNvSpPr/>
          <p:nvPr/>
        </p:nvSpPr>
        <p:spPr>
          <a:xfrm>
            <a:off x="4775835" y="5151120"/>
            <a:ext cx="967105" cy="766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</a:p>
        </p:txBody>
      </p:sp>
      <p:sp>
        <p:nvSpPr>
          <p:cNvPr id="8" name="Rectangles 7"/>
          <p:cNvSpPr/>
          <p:nvPr/>
        </p:nvSpPr>
        <p:spPr>
          <a:xfrm>
            <a:off x="4086225" y="5841365"/>
            <a:ext cx="234696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kẹo mút</a:t>
            </a:r>
          </a:p>
        </p:txBody>
      </p:sp>
      <p:pic>
        <p:nvPicPr>
          <p:cNvPr id="9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627380" y="1073785"/>
            <a:ext cx="495300" cy="4953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1475" y="2369185"/>
            <a:ext cx="3229610" cy="3229610"/>
          </a:xfrm>
          <a:prstGeom prst="rect">
            <a:avLst/>
          </a:prstGeom>
        </p:spPr>
      </p:pic>
      <p:sp>
        <p:nvSpPr>
          <p:cNvPr id="11" name="Rectangles 10"/>
          <p:cNvSpPr/>
          <p:nvPr/>
        </p:nvSpPr>
        <p:spPr>
          <a:xfrm>
            <a:off x="9298305" y="5222240"/>
            <a:ext cx="967105" cy="766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c</a:t>
            </a:r>
          </a:p>
        </p:txBody>
      </p:sp>
      <p:sp>
        <p:nvSpPr>
          <p:cNvPr id="12" name="Rectangles 11"/>
          <p:cNvSpPr/>
          <p:nvPr/>
        </p:nvSpPr>
        <p:spPr>
          <a:xfrm>
            <a:off x="8522970" y="5841365"/>
            <a:ext cx="234696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đồng hồ</a:t>
            </a:r>
          </a:p>
        </p:txBody>
      </p:sp>
      <p:pic>
        <p:nvPicPr>
          <p:cNvPr id="13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627380" y="2000885"/>
            <a:ext cx="495300" cy="495300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762000" y="1266825"/>
            <a:ext cx="1171575" cy="110236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952500" y="1417955"/>
            <a:ext cx="789940" cy="79946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Âm thanh đồng hồ 10s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627380" y="2496185"/>
            <a:ext cx="495300" cy="495300"/>
          </a:xfrm>
          <a:prstGeom prst="rect">
            <a:avLst/>
          </a:prstGeom>
        </p:spPr>
      </p:pic>
      <p:pic>
        <p:nvPicPr>
          <p:cNvPr id="17" name="âm trả lời đúng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627380" y="318135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repeatCount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4" dur="1483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80" dur="770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08 0.016898 C 0.008476 0.000436 0.038168 -0.016026 0.048773 -0.016026 C 0.114520 -0.016026 0.182389 0.241196 0.182389 0.498418 C 0.182389 0.368778 0.216323 0.241196 0.248137 0.241196 C 0.282071 0.241196 0.313884 0.370836 0.313884 0.498418 C 0.313884 0.434627 0.330851 0.368778 0.347819 0.368778 C 0.364786 0.368778 0.381753 0.432569 0.381753 0.498418 C 0.381753 0.465494 0.390236 0.434627 0.398720 0.434627 C 0.407203 0.434627 0.415687 0.467551 0.415687 0.498418 C 0.415687 0.481956 0.419929 0.465494 0.424171 0.465494 C 0.426291 0.465494 0.432654 0.481956 0.432654 0.498418 C 0.432654 0.490187 0.434775 0.481956 0.436896 0.481956 C 0.436896 0.484014 0.441138 0.490187 0.441138 0.498418 C 0.441138 0.494302 0.441138 0.490187 0.443259 0.490187 C 0.443259 0.492245 0.445380 0.494302 0.445380 0.498418 C 0.445380 0.496360 0.445380 0.494302 0.445380 0.492245 C 0.447500 0.492245 0.447500 0.494302 0.447500 0.496360 C 0.449621 0.496360 0.449621 0.494302 0.449621 0.492245 C 0.451742 0.492245 0.451742 0.494302 0.451742 0.496360 " pathEditMode="relative" rAng="0" ptsTypes="">
                                      <p:cBhvr>
                                        <p:cTn id="9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00" y="2240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0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0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100000">
                <p:cTn id="10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10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10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7" grpId="2" animBg="1"/>
      <p:bldP spid="8" grpId="0" bldLvl="0" animBg="1"/>
      <p:bldP spid="8" grpId="1" animBg="1"/>
      <p:bldP spid="8" grpId="2" animBg="1"/>
      <p:bldP spid="11" grpId="0" bldLvl="0" animBg="1"/>
      <p:bldP spid="11" grpId="1" animBg="1"/>
      <p:bldP spid="11" grpId="2" animBg="1"/>
      <p:bldP spid="12" grpId="0" bldLvl="0" animBg="1"/>
      <p:bldP spid="12" grpId="1" animBg="1"/>
      <p:bldP spid="12" grpId="2" animBg="1"/>
      <p:bldP spid="14" grpId="0" animBg="1"/>
      <p:bldP spid="14" grpId="1" animBg="1"/>
      <p:bldP spid="15" grpId="0" bldLvl="0" animBg="1"/>
      <p:bldP spid="15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</Words>
  <Application>Microsoft Office PowerPoint</Application>
  <PresentationFormat>Custom</PresentationFormat>
  <Paragraphs>56</Paragraphs>
  <Slides>12</Slides>
  <Notes>2</Notes>
  <HiddenSlides>0</HiddenSlides>
  <MMClips>29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Office Theme</vt:lpstr>
      <vt:lpstr>1_Office Theme</vt:lpstr>
      <vt:lpstr>  Trường Chuyên Biệt Quận 10</vt:lpstr>
      <vt:lpstr> Bài</vt:lpstr>
      <vt:lpstr>                                 SIÊU TRÍ NHỚ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Đồ vật nào có dạng hình tam giác ?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Nghĩa, Huỳnh Trung</dc:creator>
  <cp:lastModifiedBy>ASUS</cp:lastModifiedBy>
  <cp:revision>74</cp:revision>
  <dcterms:created xsi:type="dcterms:W3CDTF">2021-10-02T14:43:00Z</dcterms:created>
  <dcterms:modified xsi:type="dcterms:W3CDTF">2021-10-16T05:53:43Z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1033-11.2.0.9052</vt:lpwstr>
  </property>
</Properties>
</file>